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3" r:id="rId16"/>
    <p:sldId id="284" r:id="rId17"/>
    <p:sldId id="271" r:id="rId18"/>
    <p:sldId id="269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1" r:id="rId27"/>
    <p:sldId id="285" r:id="rId28"/>
    <p:sldId id="282" r:id="rId29"/>
    <p:sldId id="279" r:id="rId30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80" d="100"/>
          <a:sy n="80" d="100"/>
        </p:scale>
        <p:origin x="10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Interval Grade Distribution </a:t>
            </a:r>
          </a:p>
        </c:rich>
      </c:tx>
      <c:layout>
        <c:manualLayout>
          <c:xMode val="edge"/>
          <c:yMode val="edge"/>
          <c:x val="0.33435146560878382"/>
          <c:y val="3.23449649222801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9603864542934689E-2"/>
          <c:y val="0.10523487586346615"/>
          <c:w val="0.88618138823901982"/>
          <c:h val="0.777135710411261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3</c:v>
                </c:pt>
                <c:pt idx="1">
                  <c:v>1</c:v>
                </c:pt>
                <c:pt idx="2">
                  <c:v>7</c:v>
                </c:pt>
                <c:pt idx="3">
                  <c:v>3</c:v>
                </c:pt>
                <c:pt idx="4">
                  <c:v>5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47968512"/>
        <c:axId val="-1947969600"/>
      </c:barChart>
      <c:catAx>
        <c:axId val="-194796851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383177381796749"/>
              <c:y val="0.9291250318592051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1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94796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947969600"/>
        <c:scaling>
          <c:orientation val="minMax"/>
          <c:max val="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975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947968512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000"/>
              <a:t> THM 415 Letter Grade Distribution</a:t>
            </a:r>
          </a:p>
        </c:rich>
      </c:tx>
      <c:layout>
        <c:manualLayout>
          <c:xMode val="edge"/>
          <c:yMode val="edge"/>
          <c:x val="0.29907991562404412"/>
          <c:y val="3.448272723135041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25154974050527"/>
          <c:y val="9.6219160473731302E-2"/>
          <c:w val="0.77316630293008271"/>
          <c:h val="0.7548572960368443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1</c:v>
                </c:pt>
                <c:pt idx="9">
                  <c:v>2</c:v>
                </c:pt>
                <c:pt idx="10">
                  <c:v>5</c:v>
                </c:pt>
                <c:pt idx="11">
                  <c:v>0</c:v>
                </c:pt>
                <c:pt idx="12">
                  <c:v>6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855888592"/>
        <c:axId val="-1855896752"/>
        <c:axId val="0"/>
      </c:bar3DChart>
      <c:catAx>
        <c:axId val="-185588859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4205929121516091"/>
              <c:y val="0.8265860212449174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-185589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-18558967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5.6447232292425473E-2"/>
              <c:y val="0.3955628869575327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tr-TR"/>
          </a:p>
        </c:txPr>
        <c:crossAx val="-1855888592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0.11407651700889183"/>
          <c:y val="8.1832281687359218E-2"/>
          <c:w val="0.84775462530420909"/>
          <c:h val="0.7173771333013220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Midterm!$B$4:$B$22</c:f>
              <c:strCache>
                <c:ptCount val="19"/>
                <c:pt idx="0">
                  <c:v>Acar</c:v>
                </c:pt>
                <c:pt idx="1">
                  <c:v>Akkaş</c:v>
                </c:pt>
                <c:pt idx="2">
                  <c:v>Aksoy</c:v>
                </c:pt>
                <c:pt idx="3">
                  <c:v>Aşar</c:v>
                </c:pt>
                <c:pt idx="4">
                  <c:v>Azakan</c:v>
                </c:pt>
                <c:pt idx="5">
                  <c:v>Baratan</c:v>
                </c:pt>
                <c:pt idx="6">
                  <c:v>Bulut</c:v>
                </c:pt>
                <c:pt idx="7">
                  <c:v>Çelik</c:v>
                </c:pt>
                <c:pt idx="8">
                  <c:v>Dıranaz</c:v>
                </c:pt>
                <c:pt idx="9">
                  <c:v>Isgandarov</c:v>
                </c:pt>
                <c:pt idx="10">
                  <c:v>Rusnac</c:v>
                </c:pt>
                <c:pt idx="11">
                  <c:v>Şenyuva</c:v>
                </c:pt>
                <c:pt idx="12">
                  <c:v>Tanyeri</c:v>
                </c:pt>
                <c:pt idx="13">
                  <c:v>Tekin</c:v>
                </c:pt>
                <c:pt idx="14">
                  <c:v>Topcuoğlu</c:v>
                </c:pt>
                <c:pt idx="15">
                  <c:v>Uludağ</c:v>
                </c:pt>
                <c:pt idx="16">
                  <c:v>Yamaç</c:v>
                </c:pt>
                <c:pt idx="17">
                  <c:v>Yıldırım</c:v>
                </c:pt>
                <c:pt idx="18">
                  <c:v>Yüceler</c:v>
                </c:pt>
              </c:strCache>
            </c:strRef>
          </c:cat>
          <c:val>
            <c:numRef>
              <c:f>Midterm!$E$4:$E$22</c:f>
              <c:numCache>
                <c:formatCode>#,##0.00</c:formatCode>
                <c:ptCount val="19"/>
                <c:pt idx="0">
                  <c:v>0</c:v>
                </c:pt>
                <c:pt idx="1">
                  <c:v>6.666666666666667</c:v>
                </c:pt>
                <c:pt idx="2">
                  <c:v>69.166666666666671</c:v>
                </c:pt>
                <c:pt idx="3">
                  <c:v>55.000000000000007</c:v>
                </c:pt>
                <c:pt idx="4">
                  <c:v>67.5</c:v>
                </c:pt>
                <c:pt idx="5">
                  <c:v>35.833333333333336</c:v>
                </c:pt>
                <c:pt idx="6">
                  <c:v>41.666666666666671</c:v>
                </c:pt>
                <c:pt idx="7">
                  <c:v>45</c:v>
                </c:pt>
                <c:pt idx="8">
                  <c:v>35</c:v>
                </c:pt>
                <c:pt idx="9">
                  <c:v>10.833333333333334</c:v>
                </c:pt>
                <c:pt idx="10">
                  <c:v>70</c:v>
                </c:pt>
                <c:pt idx="11">
                  <c:v>33.333333333333329</c:v>
                </c:pt>
                <c:pt idx="12">
                  <c:v>18.333333333333332</c:v>
                </c:pt>
                <c:pt idx="13">
                  <c:v>48.333333333333336</c:v>
                </c:pt>
                <c:pt idx="14">
                  <c:v>69.166666666666671</c:v>
                </c:pt>
                <c:pt idx="15">
                  <c:v>67.5</c:v>
                </c:pt>
                <c:pt idx="16">
                  <c:v>60.833333333333329</c:v>
                </c:pt>
                <c:pt idx="17">
                  <c:v>47.5</c:v>
                </c:pt>
                <c:pt idx="18">
                  <c:v>55.833333333333336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Midterm!$B$4:$B$22</c:f>
              <c:strCache>
                <c:ptCount val="19"/>
                <c:pt idx="0">
                  <c:v>Acar</c:v>
                </c:pt>
                <c:pt idx="1">
                  <c:v>Akkaş</c:v>
                </c:pt>
                <c:pt idx="2">
                  <c:v>Aksoy</c:v>
                </c:pt>
                <c:pt idx="3">
                  <c:v>Aşar</c:v>
                </c:pt>
                <c:pt idx="4">
                  <c:v>Azakan</c:v>
                </c:pt>
                <c:pt idx="5">
                  <c:v>Baratan</c:v>
                </c:pt>
                <c:pt idx="6">
                  <c:v>Bulut</c:v>
                </c:pt>
                <c:pt idx="7">
                  <c:v>Çelik</c:v>
                </c:pt>
                <c:pt idx="8">
                  <c:v>Dıranaz</c:v>
                </c:pt>
                <c:pt idx="9">
                  <c:v>Isgandarov</c:v>
                </c:pt>
                <c:pt idx="10">
                  <c:v>Rusnac</c:v>
                </c:pt>
                <c:pt idx="11">
                  <c:v>Şenyuva</c:v>
                </c:pt>
                <c:pt idx="12">
                  <c:v>Tanyeri</c:v>
                </c:pt>
                <c:pt idx="13">
                  <c:v>Tekin</c:v>
                </c:pt>
                <c:pt idx="14">
                  <c:v>Topcuoğlu</c:v>
                </c:pt>
                <c:pt idx="15">
                  <c:v>Uludağ</c:v>
                </c:pt>
                <c:pt idx="16">
                  <c:v>Yamaç</c:v>
                </c:pt>
                <c:pt idx="17">
                  <c:v>Yıldırım</c:v>
                </c:pt>
                <c:pt idx="18">
                  <c:v>Yüceler</c:v>
                </c:pt>
              </c:strCache>
            </c:strRef>
          </c:cat>
          <c:val>
            <c:numRef>
              <c:f>Midterm!$I$4:$I$22</c:f>
              <c:numCache>
                <c:formatCode>0.00</c:formatCode>
                <c:ptCount val="19"/>
                <c:pt idx="0">
                  <c:v>62.500000000000007</c:v>
                </c:pt>
                <c:pt idx="1">
                  <c:v>75</c:v>
                </c:pt>
                <c:pt idx="2">
                  <c:v>87.5</c:v>
                </c:pt>
                <c:pt idx="3">
                  <c:v>87.5</c:v>
                </c:pt>
                <c:pt idx="4">
                  <c:v>93.75</c:v>
                </c:pt>
                <c:pt idx="5">
                  <c:v>78.125000000000014</c:v>
                </c:pt>
                <c:pt idx="6">
                  <c:v>75</c:v>
                </c:pt>
                <c:pt idx="7">
                  <c:v>87.5</c:v>
                </c:pt>
                <c:pt idx="8">
                  <c:v>84.375</c:v>
                </c:pt>
                <c:pt idx="9">
                  <c:v>68.750000000000014</c:v>
                </c:pt>
                <c:pt idx="10">
                  <c:v>87.5</c:v>
                </c:pt>
                <c:pt idx="11">
                  <c:v>81.250000000000014</c:v>
                </c:pt>
                <c:pt idx="12">
                  <c:v>59.375000000000007</c:v>
                </c:pt>
                <c:pt idx="13">
                  <c:v>81.250000000000014</c:v>
                </c:pt>
                <c:pt idx="14">
                  <c:v>87.5</c:v>
                </c:pt>
                <c:pt idx="15">
                  <c:v>81.250000000000014</c:v>
                </c:pt>
                <c:pt idx="16">
                  <c:v>75</c:v>
                </c:pt>
                <c:pt idx="17">
                  <c:v>93.75</c:v>
                </c:pt>
                <c:pt idx="18">
                  <c:v>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-1855895664"/>
        <c:axId val="-1855892400"/>
      </c:lineChart>
      <c:catAx>
        <c:axId val="-1855895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9489402996617926"/>
              <c:y val="0.928872111435830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1855892400"/>
        <c:crosses val="autoZero"/>
        <c:auto val="1"/>
        <c:lblAlgn val="ctr"/>
        <c:lblOffset val="100"/>
        <c:noMultiLvlLbl val="0"/>
      </c:catAx>
      <c:valAx>
        <c:axId val="-1855892400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5840266185389272E-2"/>
              <c:y val="0.365257843716816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-1855895664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188735783113554"/>
          <c:y val="0.59854943833905172"/>
          <c:w val="0.25994511676377458"/>
          <c:h val="4.7981673267498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Midterm!$B$132:$B$139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Midterm!$D$132:$D$139</c:f>
              <c:numCache>
                <c:formatCode>0.00%</c:formatCode>
                <c:ptCount val="8"/>
                <c:pt idx="0">
                  <c:v>5.2631578947368418E-2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5.2631578947368418E-2</c:v>
                </c:pt>
                <c:pt idx="6">
                  <c:v>0.63157894736842102</c:v>
                </c:pt>
                <c:pt idx="7">
                  <c:v>0.26315789473684209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2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27/03/2019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7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5" Type="http://schemas.openxmlformats.org/officeDocument/2006/relationships/chart" Target="../charts/chart4.xml"/><Relationship Id="rId4" Type="http://schemas.openxmlformats.org/officeDocument/2006/relationships/image" Target="../media/image8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01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04</a:t>
            </a:r>
            <a:r>
              <a:rPr lang="en-AU" altLang="tr-TR" sz="1400" dirty="0" smtClean="0"/>
              <a:t>/201</a:t>
            </a:r>
            <a:r>
              <a:rPr lang="tr-TR" altLang="tr-TR" sz="1400" dirty="0" smtClean="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763309"/>
              </p:ext>
            </p:extLst>
          </p:nvPr>
        </p:nvGraphicFramePr>
        <p:xfrm>
          <a:off x="250825" y="188913"/>
          <a:ext cx="8642350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Worksheet" r:id="rId3" imgW="8191650" imgH="2781373" progId="Excel.Sheet.8">
                  <p:embed/>
                </p:oleObj>
              </mc:Choice>
              <mc:Fallback>
                <p:oleObj name="Worksheet" r:id="rId3" imgW="8191650" imgH="2781373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8913"/>
                        <a:ext cx="8642350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88640"/>
            <a:ext cx="8243887" cy="504056"/>
          </a:xfrm>
        </p:spPr>
        <p:txBody>
          <a:bodyPr/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Continued...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995498"/>
              </p:ext>
            </p:extLst>
          </p:nvPr>
        </p:nvGraphicFramePr>
        <p:xfrm>
          <a:off x="250825" y="836712"/>
          <a:ext cx="8642350" cy="54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6" name="Worksheet" r:id="rId3" imgW="8191650" imgH="2714610" progId="Excel.Sheet.8">
                  <p:embed/>
                </p:oleObj>
              </mc:Choice>
              <mc:Fallback>
                <p:oleObj name="Worksheet" r:id="rId3" imgW="8191650" imgH="271461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836712"/>
                        <a:ext cx="8642350" cy="540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220045989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Worksheet" r:id="rId3" imgW="4895719" imgH="743020" progId="Excel.Sheet.8">
                  <p:embed/>
                </p:oleObj>
              </mc:Choice>
              <mc:Fallback>
                <p:oleObj name="Worksheet" r:id="rId3" imgW="4895719" imgH="74302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593033"/>
              </p:ext>
            </p:extLst>
          </p:nvPr>
        </p:nvGraphicFramePr>
        <p:xfrm>
          <a:off x="46038" y="495300"/>
          <a:ext cx="8847137" cy="574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8" y="495300"/>
                        <a:ext cx="8847137" cy="574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516197"/>
              </p:ext>
            </p:extLst>
          </p:nvPr>
        </p:nvGraphicFramePr>
        <p:xfrm>
          <a:off x="179512" y="260648"/>
          <a:ext cx="8785101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8208"/>
              </p:ext>
            </p:extLst>
          </p:nvPr>
        </p:nvGraphicFramePr>
        <p:xfrm>
          <a:off x="179512" y="260648"/>
          <a:ext cx="8820025" cy="619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2602065"/>
              </p:ext>
            </p:extLst>
          </p:nvPr>
        </p:nvGraphicFramePr>
        <p:xfrm>
          <a:off x="107503" y="116632"/>
          <a:ext cx="8856985" cy="6127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49140"/>
              </p:ext>
            </p:extLst>
          </p:nvPr>
        </p:nvGraphicFramePr>
        <p:xfrm>
          <a:off x="172243" y="620712"/>
          <a:ext cx="8785225" cy="562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2" name="Worksheet" r:id="rId3" imgW="5352937" imgH="2781373" progId="Excel.Sheet.8">
                  <p:embed/>
                </p:oleObj>
              </mc:Choice>
              <mc:Fallback>
                <p:oleObj name="Worksheet" r:id="rId3" imgW="5352937" imgH="278137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" y="620712"/>
                        <a:ext cx="8785225" cy="562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Continued...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tr-TR" sz="1400" smtClean="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837862"/>
              </p:ext>
            </p:extLst>
          </p:nvPr>
        </p:nvGraphicFramePr>
        <p:xfrm>
          <a:off x="179388" y="620712"/>
          <a:ext cx="8713092" cy="5544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2" name="Worksheet" r:id="rId3" imgW="5343685" imgH="2123964" progId="Excel.Sheet.8">
                  <p:embed/>
                </p:oleObj>
              </mc:Choice>
              <mc:Fallback>
                <p:oleObj name="Worksheet" r:id="rId3" imgW="5343685" imgH="212396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620712"/>
                        <a:ext cx="8713092" cy="5544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4293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tr-TR" sz="1400" smtClean="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57431"/>
              </p:ext>
            </p:extLst>
          </p:nvPr>
        </p:nvGraphicFramePr>
        <p:xfrm>
          <a:off x="4341813" y="755650"/>
          <a:ext cx="4422775" cy="526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Worksheet" r:id="rId3" imgW="2495400" imgH="2247907" progId="Excel.Sheet.8">
                  <p:embed/>
                </p:oleObj>
              </mc:Choice>
              <mc:Fallback>
                <p:oleObj name="Worksheet" r:id="rId3" imgW="2495400" imgH="2247907" progId="Excel.Sheet.8">
                  <p:embed/>
                  <p:pic>
                    <p:nvPicPr>
                      <p:cNvPr id="0" name="Content Placeholder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755650"/>
                        <a:ext cx="4422775" cy="526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040354"/>
              </p:ext>
            </p:extLst>
          </p:nvPr>
        </p:nvGraphicFramePr>
        <p:xfrm>
          <a:off x="467545" y="755650"/>
          <a:ext cx="3744415" cy="526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1075</TotalTime>
  <Words>923</Words>
  <Application>Microsoft Office PowerPoint</Application>
  <PresentationFormat>On-screen Show (4:3)</PresentationFormat>
  <Paragraphs>274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Continued...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Continued...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105</cp:revision>
  <dcterms:created xsi:type="dcterms:W3CDTF">2009-11-08T07:48:00Z</dcterms:created>
  <dcterms:modified xsi:type="dcterms:W3CDTF">2019-03-27T14:46:19Z</dcterms:modified>
</cp:coreProperties>
</file>